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notesMasterIdLst>
    <p:notesMasterId r:id="rId45"/>
  </p:notesMasterIdLst>
  <p:sldIdLst>
    <p:sldId id="256" r:id="rId2"/>
    <p:sldId id="257" r:id="rId3"/>
    <p:sldId id="258" r:id="rId4"/>
    <p:sldId id="263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0" r:id="rId15"/>
    <p:sldId id="285" r:id="rId16"/>
    <p:sldId id="286" r:id="rId17"/>
    <p:sldId id="287" r:id="rId18"/>
    <p:sldId id="289" r:id="rId19"/>
    <p:sldId id="288" r:id="rId20"/>
    <p:sldId id="290" r:id="rId21"/>
    <p:sldId id="261" r:id="rId22"/>
    <p:sldId id="283" r:id="rId23"/>
    <p:sldId id="262" r:id="rId24"/>
    <p:sldId id="291" r:id="rId25"/>
    <p:sldId id="292" r:id="rId26"/>
    <p:sldId id="293" r:id="rId27"/>
    <p:sldId id="284" r:id="rId28"/>
    <p:sldId id="295" r:id="rId29"/>
    <p:sldId id="294" r:id="rId30"/>
    <p:sldId id="268" r:id="rId31"/>
    <p:sldId id="269" r:id="rId32"/>
    <p:sldId id="270" r:id="rId33"/>
    <p:sldId id="271" r:id="rId34"/>
    <p:sldId id="272" r:id="rId35"/>
    <p:sldId id="298" r:id="rId36"/>
    <p:sldId id="299" r:id="rId37"/>
    <p:sldId id="273" r:id="rId38"/>
    <p:sldId id="264" r:id="rId39"/>
    <p:sldId id="296" r:id="rId40"/>
    <p:sldId id="297" r:id="rId41"/>
    <p:sldId id="265" r:id="rId42"/>
    <p:sldId id="266" r:id="rId43"/>
    <p:sldId id="267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/>
    <p:restoredTop sz="94728"/>
  </p:normalViewPr>
  <p:slideViewPr>
    <p:cSldViewPr snapToGrid="0" snapToObjects="1">
      <p:cViewPr varScale="1">
        <p:scale>
          <a:sx n="130" d="100"/>
          <a:sy n="130" d="100"/>
        </p:scale>
        <p:origin x="32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F02AF-2897-6B43-893F-7AC1109872AB}" type="datetimeFigureOut">
              <a:rPr lang="en-US" smtClean="0"/>
              <a:t>4/26/25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D7DEC-108C-A241-BFE9-620FEE64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4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7DEC-108C-A241-BFE9-620FEE64C98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52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8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9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9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hecut.com/article/amazon-scam-call-ftc-arrest-warrants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ddons.mozilla.org/en-US/firefox/addon/ublock-origin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2" Type="http://schemas.openxmlformats.org/officeDocument/2006/relationships/hyperlink" Target="https://chromewebstore.google.com/detail/ublock-origin-lite/ddkjiahejlhfcafbddmgiahcphecmpf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adguard.com/" TargetMode="External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orbes.com/sites/larsdaniel/2024/10/30/this-halloween-beware-the-pig-butch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decentsecurity.com/#/malware-web-and-phishing-investigation/" TargetMode="External"/><Relationship Id="rId3" Type="http://schemas.openxmlformats.org/officeDocument/2006/relationships/hyperlink" Target="https://www.usa.gov/credit-reports" TargetMode="External"/><Relationship Id="rId7" Type="http://schemas.openxmlformats.org/officeDocument/2006/relationships/hyperlink" Target="https://www.bbb.org/" TargetMode="External"/><Relationship Id="rId2" Type="http://schemas.openxmlformats.org/officeDocument/2006/relationships/hyperlink" Target="https://www.identitytheft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.gov/agencies/psp/programs/pa-cybercom/cybercrime-reporting-resources-pa-residents.html" TargetMode="External"/><Relationship Id="rId5" Type="http://schemas.openxmlformats.org/officeDocument/2006/relationships/hyperlink" Target="https://consumer.ftc.gov/articles/what-do-if-you-were-scammed" TargetMode="External"/><Relationship Id="rId4" Type="http://schemas.openxmlformats.org/officeDocument/2006/relationships/hyperlink" Target="https://www.annualcreditreport.com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164866"/>
          </a:xfrm>
        </p:spPr>
        <p:txBody>
          <a:bodyPr>
            <a:noAutofit/>
          </a:bodyPr>
          <a:lstStyle/>
          <a:p>
            <a:r>
              <a:rPr lang="en-US" sz="4400" dirty="0"/>
              <a:t>Protecting Yourself</a:t>
            </a:r>
            <a:br>
              <a:rPr lang="en-US" sz="4400" dirty="0"/>
            </a:br>
            <a:r>
              <a:rPr lang="en-US" sz="4400" dirty="0"/>
              <a:t>from Scams</a:t>
            </a:r>
            <a:endParaRPr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sz="2800" dirty="0"/>
              <a:t>How to Identify and Protect Yourself from Common Scams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FE336-C2AB-F049-AA92-50B46D14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FCD09-BCDE-0D46-B07B-D205AD08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5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95208-2567-0143-96E8-72DD672A0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BC4D2-C807-7E4D-8A74-56A8C8CB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3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Scams (Phishing)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May look official but really fake</a:t>
            </a:r>
          </a:p>
          <a:p>
            <a:r>
              <a:rPr lang="en-US" sz="2400" dirty="0"/>
              <a:t>Urgent requests for</a:t>
            </a:r>
          </a:p>
          <a:p>
            <a:pPr lvl="1"/>
            <a:r>
              <a:rPr lang="en-US" sz="2000" dirty="0"/>
              <a:t>Info</a:t>
            </a:r>
          </a:p>
          <a:p>
            <a:pPr lvl="1"/>
            <a:r>
              <a:rPr lang="en-US" sz="2000" dirty="0"/>
              <a:t>Money</a:t>
            </a:r>
          </a:p>
          <a:p>
            <a:pPr lvl="1"/>
            <a:r>
              <a:rPr lang="en-US" sz="2000" dirty="0"/>
              <a:t>gift cards</a:t>
            </a:r>
          </a:p>
          <a:p>
            <a:pPr lvl="1"/>
            <a:r>
              <a:rPr lang="en-US" sz="2000" dirty="0"/>
              <a:t>Verify your account or password</a:t>
            </a:r>
          </a:p>
          <a:p>
            <a:r>
              <a:rPr lang="en-US" sz="2400" dirty="0"/>
              <a:t>Asks to click on a link or download an attachment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1BCBA-84A8-7D4F-9BE3-7E347D420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87" y="0"/>
            <a:ext cx="3120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2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E1677D-6418-D943-98F0-FDDA00EB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9" y="441433"/>
            <a:ext cx="8347587" cy="43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0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F88E6-FE9C-874B-B87B-11BE6DA8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0" y="0"/>
            <a:ext cx="82604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10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77843-A51F-9A43-836F-1363ACF24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0" y="0"/>
            <a:ext cx="82604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C54C5-E88A-2041-A967-ABF160CA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0" y="0"/>
            <a:ext cx="82604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Why </a:t>
            </a:r>
            <a:r>
              <a:rPr lang="en-US" dirty="0"/>
              <a:t>Talk</a:t>
            </a:r>
            <a:r>
              <a:rPr dirty="0"/>
              <a:t> About Scams?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Scams are more sophisticated than ever</a:t>
            </a:r>
            <a:endParaRPr lang="en-US" sz="2400" dirty="0"/>
          </a:p>
          <a:p>
            <a:r>
              <a:rPr lang="en-US" sz="2400" dirty="0"/>
              <a:t>Anyone can be a target</a:t>
            </a:r>
          </a:p>
          <a:p>
            <a:r>
              <a:rPr lang="en-US" sz="2400" dirty="0"/>
              <a:t>The most effective defense is to learn from each other and share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48EF9-0109-E947-BBCB-DBB30B731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0" y="0"/>
            <a:ext cx="82604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2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Phone Scams (Vishing)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Fake IRS, tech support, or family emergencies</a:t>
            </a:r>
          </a:p>
          <a:p>
            <a:r>
              <a:rPr sz="2400" dirty="0"/>
              <a:t>Spoofed caller IDs</a:t>
            </a:r>
          </a:p>
          <a:p>
            <a:r>
              <a:rPr sz="2400" dirty="0"/>
              <a:t>Requests for gift cards</a:t>
            </a:r>
            <a:r>
              <a:rPr lang="en-US" sz="2400" dirty="0"/>
              <a:t>, </a:t>
            </a:r>
            <a:r>
              <a:rPr sz="2400" dirty="0"/>
              <a:t>wire transfers</a:t>
            </a:r>
            <a:r>
              <a:rPr lang="en-US" sz="2400" dirty="0"/>
              <a:t>, even cash</a:t>
            </a:r>
            <a:endParaRPr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F3CB-72A4-EF42-94F5-6CCF3423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77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The Day I Put $50,000 in a Shoe Box</a:t>
            </a:r>
            <a:br>
              <a:rPr lang="en-US" sz="3100" dirty="0"/>
            </a:br>
            <a:r>
              <a:rPr lang="en-US" sz="3100" dirty="0"/>
              <a:t>and Handed It to a Stranger</a:t>
            </a:r>
            <a:endParaRPr lang="en-US" sz="2700" dirty="0"/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F9935368-D191-5B43-A019-2016982DE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0148" y="1920252"/>
            <a:ext cx="2403703" cy="2403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9038E-A930-F048-B569-F2B673A6BBAB}"/>
              </a:ext>
            </a:extLst>
          </p:cNvPr>
          <p:cNvSpPr txBox="1"/>
          <p:nvPr/>
        </p:nvSpPr>
        <p:spPr>
          <a:xfrm>
            <a:off x="1102653" y="4404450"/>
            <a:ext cx="693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If someone is trying to get you to be compliant, they do it incrementally,</a:t>
            </a:r>
          </a:p>
          <a:p>
            <a:pPr algn="ctr"/>
            <a:r>
              <a:rPr lang="en-US" sz="1600" dirty="0"/>
              <a:t>in a series of small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90EB2-9A4F-354D-8934-C9F5119AE036}"/>
              </a:ext>
            </a:extLst>
          </p:cNvPr>
          <p:cNvSpPr txBox="1"/>
          <p:nvPr/>
        </p:nvSpPr>
        <p:spPr>
          <a:xfrm>
            <a:off x="550607" y="1470426"/>
            <a:ext cx="624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never thought I was the kind of person to fall for a scam.</a:t>
            </a:r>
          </a:p>
        </p:txBody>
      </p:sp>
    </p:spTree>
    <p:extLst>
      <p:ext uri="{BB962C8B-B14F-4D97-AF65-F5344CB8AC3E}">
        <p14:creationId xmlns:p14="http://schemas.microsoft.com/office/powerpoint/2010/main" val="4275816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Web-Based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Fake shopping sites</a:t>
            </a:r>
          </a:p>
          <a:p>
            <a:r>
              <a:rPr sz="2400" dirty="0"/>
              <a:t>Pop-up virus warnings</a:t>
            </a:r>
          </a:p>
          <a:p>
            <a:r>
              <a:rPr sz="2400" dirty="0"/>
              <a:t>Impersonated social media accounts</a:t>
            </a:r>
            <a:endParaRPr lang="en-US" sz="2400" dirty="0"/>
          </a:p>
          <a:p>
            <a:r>
              <a:rPr lang="en-US" sz="2400" dirty="0"/>
              <a:t>Website spoofing</a:t>
            </a: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26C60-6576-6949-96F3-4C4560D6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501650"/>
            <a:ext cx="77978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0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5D4E0-D883-3B48-8AFF-D09510BD6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654050"/>
            <a:ext cx="58039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01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B5E8D-15D1-0446-A94D-2D9B0CA3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39" y="0"/>
            <a:ext cx="23681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6FFB-D013-E548-B2E8-64A25B73F6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36788" y="162028"/>
            <a:ext cx="4943402" cy="575392"/>
          </a:xfrm>
        </p:spPr>
        <p:txBody>
          <a:bodyPr/>
          <a:lstStyle/>
          <a:p>
            <a:r>
              <a:rPr lang="en-US" dirty="0"/>
              <a:t>Ad Blockers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9EB0-BC19-3740-8EE9-5524DD0B0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68129" y="1063625"/>
            <a:ext cx="7275871" cy="3705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err="1"/>
              <a:t>AdGuard</a:t>
            </a:r>
            <a:endParaRPr lang="en-US" sz="2600" b="1" dirty="0"/>
          </a:p>
          <a:p>
            <a:pPr marL="0" indent="0">
              <a:buNone/>
            </a:pPr>
            <a:r>
              <a:rPr lang="en-US" sz="2200" dirty="0"/>
              <a:t>Safari on Mac / iPhone / iPad (default browser)</a:t>
            </a:r>
          </a:p>
          <a:p>
            <a:pPr marL="0" indent="0">
              <a:buNone/>
            </a:pPr>
            <a:r>
              <a:rPr lang="en-US" sz="2200" dirty="0"/>
              <a:t>I use the “browser extension” on mac OS and app on iPhone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600" b="1" dirty="0" err="1"/>
              <a:t>uBlock</a:t>
            </a:r>
            <a:r>
              <a:rPr lang="en-US" sz="2600" b="1" dirty="0"/>
              <a:t> Origin Lite</a:t>
            </a:r>
          </a:p>
          <a:p>
            <a:pPr marL="0" indent="0">
              <a:buNone/>
            </a:pPr>
            <a:r>
              <a:rPr lang="en-US" sz="2200" dirty="0"/>
              <a:t>Chrome on Android, PC, or Mac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uBlock</a:t>
            </a:r>
            <a:r>
              <a:rPr lang="en-US" sz="2600" b="1" dirty="0"/>
              <a:t> Origin</a:t>
            </a:r>
          </a:p>
          <a:p>
            <a:pPr marL="0" indent="0">
              <a:buNone/>
            </a:pPr>
            <a:r>
              <a:rPr lang="en-US" sz="2200" dirty="0"/>
              <a:t>Firefox on PC or Mac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hlinkClick r:id="rId2"/>
            <a:extLst>
              <a:ext uri="{FF2B5EF4-FFF2-40B4-BE49-F238E27FC236}">
                <a16:creationId xmlns:a16="http://schemas.microsoft.com/office/drawing/2014/main" id="{33F1D5FD-8315-9144-A1DD-22BE067D4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379" y="2127266"/>
            <a:ext cx="1342103" cy="1342103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2F882D07-5FE6-6D45-B7CC-03E88A4C3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362" y="577212"/>
            <a:ext cx="1330246" cy="1330246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FDD8ADF6-A606-F34B-B41A-6EC74BEAD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9143" y="3647083"/>
            <a:ext cx="1372339" cy="13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F72C7-22CE-E843-B0D3-7ACE273DC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1" y="590396"/>
            <a:ext cx="8453777" cy="39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80018-877F-8543-AF30-02F06B97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8575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1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Common Types of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Text Message Scams (</a:t>
            </a:r>
            <a:r>
              <a:rPr sz="2400" dirty="0" err="1"/>
              <a:t>Smishing</a:t>
            </a:r>
            <a:r>
              <a:rPr sz="2400" dirty="0"/>
              <a:t>)</a:t>
            </a:r>
          </a:p>
          <a:p>
            <a:r>
              <a:rPr sz="2400" dirty="0"/>
              <a:t>Email Scams (Phishing)</a:t>
            </a:r>
          </a:p>
          <a:p>
            <a:r>
              <a:rPr sz="2400" dirty="0"/>
              <a:t>Phone Scams (Vishing)</a:t>
            </a:r>
          </a:p>
          <a:p>
            <a:r>
              <a:rPr sz="2400" dirty="0"/>
              <a:t>Web-Based Scams</a:t>
            </a:r>
          </a:p>
          <a:p>
            <a:r>
              <a:rPr sz="2400" dirty="0"/>
              <a:t>Others (Romance, Job, Investment, etc.)</a:t>
            </a:r>
            <a:endParaRPr lang="en-US" sz="2400" dirty="0"/>
          </a:p>
          <a:p>
            <a:r>
              <a:rPr lang="en-US" sz="2400" dirty="0"/>
              <a:t>AI Scams</a:t>
            </a:r>
            <a:endParaRPr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AI-Driven Scams: Emerging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Scams are evolving with artificial intelligence</a:t>
            </a:r>
          </a:p>
          <a:p>
            <a:r>
              <a:rPr sz="2400" dirty="0" err="1"/>
              <a:t>Deepfakes</a:t>
            </a:r>
            <a:r>
              <a:rPr sz="2400" dirty="0"/>
              <a:t>, voice cloning, and AI-generated messages</a:t>
            </a:r>
          </a:p>
          <a:p>
            <a:r>
              <a:rPr sz="2400" dirty="0"/>
              <a:t>Harder to detect, more personalized and convincing</a:t>
            </a:r>
          </a:p>
        </p:txBody>
      </p:sp>
    </p:spTree>
    <p:extLst>
      <p:ext uri="{BB962C8B-B14F-4D97-AF65-F5344CB8AC3E}">
        <p14:creationId xmlns:p14="http://schemas.microsoft.com/office/powerpoint/2010/main" val="145753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Deepfake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AI-generated video or audio impersonations</a:t>
            </a:r>
          </a:p>
          <a:p>
            <a:r>
              <a:rPr sz="2400" dirty="0"/>
              <a:t>Used to fake requests from bosses, celebrities, family</a:t>
            </a:r>
          </a:p>
          <a:p>
            <a:r>
              <a:rPr sz="2400" dirty="0"/>
              <a:t>Example: CEO asking for urgent money transfer</a:t>
            </a:r>
          </a:p>
        </p:txBody>
      </p:sp>
    </p:spTree>
    <p:extLst>
      <p:ext uri="{BB962C8B-B14F-4D97-AF65-F5344CB8AC3E}">
        <p14:creationId xmlns:p14="http://schemas.microsoft.com/office/powerpoint/2010/main" val="1447888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Voice Cloning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Uses short audio samples to clone someone's voice</a:t>
            </a:r>
          </a:p>
          <a:p>
            <a:r>
              <a:rPr sz="2400" dirty="0"/>
              <a:t>Scammers pretend to be a loved one in distress</a:t>
            </a:r>
          </a:p>
          <a:p>
            <a:r>
              <a:rPr lang="en-US" sz="2400" dirty="0"/>
              <a:t>Plays off of your emotions to help a love one in need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154269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AI Chatbots &amp; Romance Scams</a:t>
            </a:r>
            <a:r>
              <a:rPr lang="en-US" dirty="0"/>
              <a:t> (Pig Butchering)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Chatbots build long-term fake relationships</a:t>
            </a:r>
          </a:p>
          <a:p>
            <a:r>
              <a:rPr sz="2400" dirty="0"/>
              <a:t>Used for romance scams or fake support chats</a:t>
            </a:r>
          </a:p>
          <a:p>
            <a:r>
              <a:rPr sz="2400" dirty="0"/>
              <a:t>Hard to detect due to emotional manipulation</a:t>
            </a:r>
          </a:p>
        </p:txBody>
      </p:sp>
      <p:pic>
        <p:nvPicPr>
          <p:cNvPr id="5" name="Graphic 4">
            <a:hlinkClick r:id="rId2"/>
            <a:extLst>
              <a:ext uri="{FF2B5EF4-FFF2-40B4-BE49-F238E27FC236}">
                <a16:creationId xmlns:a16="http://schemas.microsoft.com/office/drawing/2014/main" id="{C8C8E1E3-2403-0F42-BDE5-CFC0E70CA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1973" y="3156155"/>
            <a:ext cx="1840054" cy="18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31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Fake Content &amp; 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Fake photos, websites, reviews, and credentials</a:t>
            </a:r>
          </a:p>
          <a:p>
            <a:r>
              <a:rPr sz="2400" dirty="0"/>
              <a:t>AI can tailor scams based on social media info</a:t>
            </a:r>
          </a:p>
          <a:p>
            <a:r>
              <a:rPr sz="2400" dirty="0"/>
              <a:t>Used for phishing, job scams, and fake investments</a:t>
            </a:r>
          </a:p>
        </p:txBody>
      </p:sp>
    </p:spTree>
    <p:extLst>
      <p:ext uri="{BB962C8B-B14F-4D97-AF65-F5344CB8AC3E}">
        <p14:creationId xmlns:p14="http://schemas.microsoft.com/office/powerpoint/2010/main" val="1656236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3E3C9-1C61-F343-80E8-C361D662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214" y="0"/>
            <a:ext cx="4497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07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9BE6E-5A3F-5C44-974C-E90B15C19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787"/>
            <a:ext cx="9144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30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Protecting Against AI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Slow down and take a breath</a:t>
            </a:r>
          </a:p>
          <a:p>
            <a:r>
              <a:rPr sz="2400" dirty="0"/>
              <a:t>Verify </a:t>
            </a:r>
            <a:r>
              <a:rPr lang="en-US" sz="2400" dirty="0"/>
              <a:t>the request with </a:t>
            </a:r>
            <a:r>
              <a:rPr sz="2400" dirty="0"/>
              <a:t>another method</a:t>
            </a:r>
          </a:p>
          <a:p>
            <a:r>
              <a:rPr sz="2400" dirty="0"/>
              <a:t>Use family code words</a:t>
            </a:r>
          </a:p>
          <a:p>
            <a:r>
              <a:rPr sz="2400" dirty="0"/>
              <a:t>Limit personal info onlin</a:t>
            </a:r>
            <a:r>
              <a:rPr lang="en-US" sz="2400" dirty="0"/>
              <a:t>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68488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Protection Tips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Don't click unknown links</a:t>
            </a:r>
          </a:p>
          <a:p>
            <a:r>
              <a:rPr sz="2400" dirty="0"/>
              <a:t>Verify contacts independently</a:t>
            </a:r>
          </a:p>
          <a:p>
            <a:r>
              <a:rPr sz="2400" dirty="0"/>
              <a:t>Use </a:t>
            </a:r>
            <a:r>
              <a:rPr lang="en-US" sz="2400" dirty="0"/>
              <a:t>2 factor authentication (</a:t>
            </a:r>
            <a:r>
              <a:rPr sz="2400" dirty="0"/>
              <a:t>2FA</a:t>
            </a:r>
            <a:r>
              <a:rPr lang="en-US" sz="2400" dirty="0"/>
              <a:t>)</a:t>
            </a:r>
            <a:r>
              <a:rPr sz="2400" dirty="0"/>
              <a:t> and</a:t>
            </a:r>
            <a:br>
              <a:rPr lang="en-US" sz="2400" dirty="0"/>
            </a:br>
            <a:r>
              <a:rPr sz="2400" dirty="0"/>
              <a:t>strong</a:t>
            </a:r>
            <a:r>
              <a:rPr lang="en-US" sz="2400" dirty="0"/>
              <a:t>, unique</a:t>
            </a:r>
            <a:r>
              <a:rPr sz="2400" dirty="0"/>
              <a:t> passwords</a:t>
            </a:r>
          </a:p>
          <a:p>
            <a:r>
              <a:rPr sz="2400" dirty="0"/>
              <a:t>Keep software up-to-date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A1B8-BF6F-E94C-91CA-7823CC56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vs. Passphrase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9EE9-4629-8E4C-BBFB-E41FCBF68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Password: Short (8–16 chars), complex, harder to remember</a:t>
            </a:r>
          </a:p>
          <a:p>
            <a:pPr lvl="1"/>
            <a:r>
              <a:rPr lang="en-US" sz="2000" dirty="0"/>
              <a:t>Example: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T!m3Tr@v3l!</a:t>
            </a:r>
          </a:p>
          <a:p>
            <a:r>
              <a:rPr lang="en-US" sz="2000" dirty="0"/>
              <a:t>Passphrase: Long (20+ chars), multiple words, easier to remember</a:t>
            </a:r>
          </a:p>
          <a:p>
            <a:pPr lvl="1"/>
            <a:r>
              <a:rPr lang="en-US" sz="2000" dirty="0"/>
              <a:t>Example: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Sunsets Dance Over Quiet Hills</a:t>
            </a:r>
          </a:p>
          <a:p>
            <a:r>
              <a:rPr lang="en-US" sz="2000" dirty="0"/>
              <a:t>Security: Passphrases are stronger and harder to crack</a:t>
            </a:r>
          </a:p>
          <a:p>
            <a:r>
              <a:rPr lang="en-US" sz="2000" dirty="0"/>
              <a:t>Be cautious to whom you share your password to and how!</a:t>
            </a:r>
          </a:p>
        </p:txBody>
      </p:sp>
    </p:spTree>
    <p:extLst>
      <p:ext uri="{BB962C8B-B14F-4D97-AF65-F5344CB8AC3E}">
        <p14:creationId xmlns:p14="http://schemas.microsoft.com/office/powerpoint/2010/main" val="223397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Traits </a:t>
            </a:r>
            <a:r>
              <a:rPr dirty="0"/>
              <a:t>of Scam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Unsolicited contact</a:t>
            </a:r>
          </a:p>
          <a:p>
            <a:r>
              <a:rPr sz="2400" dirty="0"/>
              <a:t>Urgency or threats</a:t>
            </a:r>
            <a:endParaRPr lang="en-US" sz="2400" dirty="0"/>
          </a:p>
          <a:p>
            <a:r>
              <a:rPr lang="en-US" sz="2400" dirty="0"/>
              <a:t>Don’t tell anyone else</a:t>
            </a:r>
            <a:endParaRPr sz="2400" dirty="0"/>
          </a:p>
          <a:p>
            <a:r>
              <a:rPr sz="2400" dirty="0"/>
              <a:t>Requests for personal info</a:t>
            </a:r>
          </a:p>
          <a:p>
            <a:r>
              <a:rPr sz="2400" dirty="0"/>
              <a:t>Strange grammar or links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A42E-4AC0-5F4E-9610-8CFB1338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2FA Methods: Security &amp;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D7F0D-0B8E-544A-8DC5-3B54AD00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" y="1592827"/>
            <a:ext cx="8437115" cy="3441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🔓 </a:t>
            </a:r>
            <a:r>
              <a:rPr lang="en-US" sz="1200" b="1" dirty="0"/>
              <a:t>Basic Security – Most Commonly Used</a:t>
            </a:r>
            <a:endParaRPr lang="en-US" sz="1200" dirty="0"/>
          </a:p>
          <a:p>
            <a:r>
              <a:rPr lang="en-US" sz="1200" b="1" dirty="0"/>
              <a:t>Email</a:t>
            </a:r>
            <a:r>
              <a:rPr lang="en-US" sz="1200" dirty="0"/>
              <a:t>: Code sent to inbox; often used for account recovery or low-risk services</a:t>
            </a:r>
          </a:p>
          <a:p>
            <a:r>
              <a:rPr lang="en-US" sz="1200" b="1" dirty="0"/>
              <a:t>SMS</a:t>
            </a:r>
            <a:r>
              <a:rPr lang="en-US" sz="1200" dirty="0"/>
              <a:t>: Code via text; common for banking &amp; websites, but vulnerable to SIM swaps or message fatigue or social engineering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🔐 </a:t>
            </a:r>
            <a:r>
              <a:rPr lang="en-US" sz="1200" b="1" dirty="0"/>
              <a:t>Enhanced Security – Separate Application Needed</a:t>
            </a:r>
            <a:endParaRPr lang="en-US" sz="1200" dirty="0"/>
          </a:p>
          <a:p>
            <a:r>
              <a:rPr lang="en-US" sz="1200" b="1" dirty="0"/>
              <a:t>Authenticator Apps (e.g., Google Authenticator)</a:t>
            </a:r>
            <a:r>
              <a:rPr lang="en-US" sz="1200" dirty="0"/>
              <a:t>: Time-based codes; widely used for personal accounts, cloud services</a:t>
            </a:r>
          </a:p>
          <a:p>
            <a:r>
              <a:rPr lang="en-US" sz="1200" b="1" dirty="0"/>
              <a:t>OTP (One-Time Passwords)</a:t>
            </a:r>
            <a:r>
              <a:rPr lang="en-US" sz="1200" dirty="0"/>
              <a:t>: One-time codes via apps or systems; used in enterprise environments, secure logins</a:t>
            </a:r>
          </a:p>
          <a:p>
            <a:r>
              <a:rPr lang="en-US" sz="1200" b="1" dirty="0"/>
              <a:t>App Verification: </a:t>
            </a:r>
            <a:r>
              <a:rPr lang="en-US" sz="1200" dirty="0"/>
              <a:t>Companion app (like for banking) that is used to verify access or transactions</a:t>
            </a:r>
            <a:endParaRPr lang="en-US" sz="1200" b="1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🔒 </a:t>
            </a:r>
            <a:r>
              <a:rPr lang="en-US" sz="1200" b="1" dirty="0"/>
              <a:t>High Security – Sensitive &amp; Enterprise Use</a:t>
            </a:r>
            <a:endParaRPr lang="en-US" sz="1200" dirty="0"/>
          </a:p>
          <a:p>
            <a:r>
              <a:rPr lang="en-US" sz="1200" b="1" dirty="0"/>
              <a:t>Hardware Tokens (e.g., </a:t>
            </a:r>
            <a:r>
              <a:rPr lang="en-US" sz="1200" b="1" dirty="0" err="1"/>
              <a:t>YubiKey</a:t>
            </a:r>
            <a:r>
              <a:rPr lang="en-US" sz="1200" b="1" dirty="0"/>
              <a:t>)</a:t>
            </a:r>
            <a:r>
              <a:rPr lang="en-US" sz="1200" dirty="0"/>
              <a:t>: Physical device; used for corporate systems, developers, admins, and high-risk accounts. Starting to see these on some online bank accounts</a:t>
            </a:r>
          </a:p>
        </p:txBody>
      </p:sp>
    </p:spTree>
    <p:extLst>
      <p:ext uri="{BB962C8B-B14F-4D97-AF65-F5344CB8AC3E}">
        <p14:creationId xmlns:p14="http://schemas.microsoft.com/office/powerpoint/2010/main" val="3439730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If You’ve Been Scammed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Stop communication immediately</a:t>
            </a:r>
          </a:p>
          <a:p>
            <a:r>
              <a:rPr sz="2400" dirty="0"/>
              <a:t>Report to FTC, police, bank</a:t>
            </a:r>
            <a:r>
              <a:rPr lang="en-US" sz="2400" dirty="0"/>
              <a:t>, gift card issuer</a:t>
            </a:r>
            <a:endParaRPr sz="2400" dirty="0"/>
          </a:p>
          <a:p>
            <a:r>
              <a:rPr sz="2400" dirty="0"/>
              <a:t>Change passwords and monitor accounts</a:t>
            </a:r>
          </a:p>
          <a:p>
            <a:r>
              <a:rPr sz="2400" dirty="0"/>
              <a:t>Consider a credit freeze</a:t>
            </a:r>
            <a:endParaRPr lang="en-US" sz="2400" dirty="0"/>
          </a:p>
          <a:p>
            <a:r>
              <a:rPr lang="en-US" sz="2400" dirty="0"/>
              <a:t>Consider an identify monitoring service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" y="1752655"/>
            <a:ext cx="8839199" cy="3271629"/>
          </a:xfrm>
        </p:spPr>
        <p:txBody>
          <a:bodyPr>
            <a:norm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https://www.identitytheft.gov</a:t>
            </a:r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https://www.usa.gov/credit-reports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https://www.annualcreditreport.com/</a:t>
            </a:r>
            <a:r>
              <a:rPr lang="en-US" dirty="0"/>
              <a:t> (only official site to get free credit report)</a:t>
            </a:r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https://consumer.ftc.gov/articles/what-do-if-you-were-scammed</a:t>
            </a:r>
            <a:endParaRPr lang="en-US" dirty="0"/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https://www.pa.gov/agencies/psp/programs/pa-cybercom/cybercrime-reporting-resources-pa-residents.html</a:t>
            </a:r>
            <a:endParaRPr lang="en-US" dirty="0"/>
          </a:p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https://www.bbb.org</a:t>
            </a:r>
            <a:endParaRPr lang="en-US" dirty="0"/>
          </a:p>
          <a:p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https://decentsecurity.com/#/malware-web-and-phishing-investigation/</a:t>
            </a:r>
            <a:r>
              <a:rPr lang="en-US" dirty="0"/>
              <a:t> </a:t>
            </a:r>
          </a:p>
          <a:p>
            <a:r>
              <a:rPr lang="en-US" dirty="0"/>
              <a:t>Local police non-emergency number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Questions? Final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Stay skeptical, stay safe</a:t>
            </a:r>
          </a:p>
          <a:p>
            <a:r>
              <a:rPr sz="2400" dirty="0"/>
              <a:t>Share what you learn</a:t>
            </a:r>
          </a:p>
          <a:p>
            <a:r>
              <a:rPr sz="2400" dirty="0"/>
              <a:t>When in doubt — don’t click!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Message Scams (Smishing)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Claim to be from banks, delivery companies</a:t>
            </a:r>
          </a:p>
          <a:p>
            <a:r>
              <a:rPr lang="en-US" sz="2400" dirty="0"/>
              <a:t>Urgent tone ("verify your account!")</a:t>
            </a:r>
          </a:p>
          <a:p>
            <a:r>
              <a:rPr lang="en-US" sz="2400" dirty="0"/>
              <a:t>Links to fake websites</a:t>
            </a:r>
          </a:p>
          <a:p>
            <a:r>
              <a:rPr lang="en-US" sz="2400" dirty="0"/>
              <a:t>Wrong number scams trying to get personal 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EF1AA-38BB-D74E-8B23-B9547F8E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1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9A416-27B9-D64B-BC4B-3658C730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1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73C3D-7872-9B49-9408-1F9E006A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6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BCFF3-EC99-DF48-A5C5-F6CC6D1E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842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{6FCBFA48-71C8-8E4F-BE0D-98C2AAA3C56B}tf10001057</Template>
  <TotalTime>5840</TotalTime>
  <Words>868</Words>
  <Application>Microsoft Macintosh PowerPoint</Application>
  <PresentationFormat>On-screen Show (16:9)</PresentationFormat>
  <Paragraphs>125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Consolas</vt:lpstr>
      <vt:lpstr>Trebuchet MS</vt:lpstr>
      <vt:lpstr>Berlin</vt:lpstr>
      <vt:lpstr>Protecting Yourself from Scams</vt:lpstr>
      <vt:lpstr>Why Talk About Scams?</vt:lpstr>
      <vt:lpstr>Common Types of Scams</vt:lpstr>
      <vt:lpstr>Common Traits of Scams</vt:lpstr>
      <vt:lpstr>Text Message Scams (Smishing)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Scams (Phishing)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Phone Scams (Vishing)</vt:lpstr>
      <vt:lpstr>The Day I Put $50,000 in a Shoe Box and Handed It to a Stranger</vt:lpstr>
      <vt:lpstr>Web-Based Scams</vt:lpstr>
      <vt:lpstr>PowerPoint Presentation</vt:lpstr>
      <vt:lpstr>PowerPoint Presentation</vt:lpstr>
      <vt:lpstr>PowerPoint Presentation</vt:lpstr>
      <vt:lpstr>Ad Blockers</vt:lpstr>
      <vt:lpstr>PowerPoint Presentation</vt:lpstr>
      <vt:lpstr>PowerPoint Presentation</vt:lpstr>
      <vt:lpstr>AI-Driven Scams: Emerging Threats</vt:lpstr>
      <vt:lpstr>Deepfake Scams</vt:lpstr>
      <vt:lpstr>Voice Cloning Scams</vt:lpstr>
      <vt:lpstr>AI Chatbots &amp; Romance Scams (Pig Butchering)</vt:lpstr>
      <vt:lpstr>Fake Content &amp; Social Engineering</vt:lpstr>
      <vt:lpstr>PowerPoint Presentation</vt:lpstr>
      <vt:lpstr>PowerPoint Presentation</vt:lpstr>
      <vt:lpstr>Protecting Against AI Scams</vt:lpstr>
      <vt:lpstr>General Protection Tips</vt:lpstr>
      <vt:lpstr>Password vs. Passphrase</vt:lpstr>
      <vt:lpstr>2FA Methods: Security &amp; Use Cases</vt:lpstr>
      <vt:lpstr>If You’ve Been Scammed</vt:lpstr>
      <vt:lpstr>Helpful Resources</vt:lpstr>
      <vt:lpstr>Questions? Final Tips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Yourself from Scams</dc:title>
  <dc:subject/>
  <dc:creator/>
  <cp:keywords/>
  <dc:description/>
  <cp:lastModifiedBy>Joel Kline</cp:lastModifiedBy>
  <cp:revision>25</cp:revision>
  <dcterms:created xsi:type="dcterms:W3CDTF">2013-01-27T09:14:16Z</dcterms:created>
  <dcterms:modified xsi:type="dcterms:W3CDTF">2025-04-27T02:02:37Z</dcterms:modified>
  <cp:category/>
</cp:coreProperties>
</file>